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Unbounded"/>
      <p:regular r:id="rId17"/>
    </p:embeddedFont>
    <p:embeddedFont>
      <p:font typeface="Unbounded"/>
      <p:regular r:id="rId18"/>
    </p:embeddedFont>
    <p:embeddedFont>
      <p:font typeface="Cabin"/>
      <p:regular r:id="rId19"/>
    </p:embeddedFont>
    <p:embeddedFont>
      <p:font typeface="Cabin"/>
      <p:regular r:id="rId20"/>
    </p:embeddedFont>
    <p:embeddedFont>
      <p:font typeface="Cabin"/>
      <p:regular r:id="rId21"/>
    </p:embeddedFont>
    <p:embeddedFont>
      <p:font typeface="Cabin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Customer Purchase Insights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10 SQL queries revealing behavior patterns, revenue drivers, and strategic opportunities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13579"/>
            <a:ext cx="1097899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Age Group Revenue Contribution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345769"/>
            <a:ext cx="8216265" cy="46010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45491" y="2704981"/>
            <a:ext cx="353389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Millennial Dominance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645491" y="3296245"/>
            <a:ext cx="41546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Ages 25-34 drive the highest revenue, followed closely by 35-44 demographic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9645491" y="4277678"/>
            <a:ext cx="4154686" cy="2298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Target marketing toward 25-44 age range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Develop retention programs for younger segments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Explore untapped potential in 55+ market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13579"/>
            <a:ext cx="642913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Revenue by Gender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345769"/>
            <a:ext cx="8216265" cy="433113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083725" y="6539925"/>
            <a:ext cx="239316" cy="239316"/>
          </a:xfrm>
          <a:prstGeom prst="roundRect">
            <a:avLst>
              <a:gd name="adj" fmla="val 7642"/>
            </a:avLst>
          </a:prstGeom>
          <a:solidFill>
            <a:srgbClr val="054842"/>
          </a:solidFill>
          <a:ln/>
        </p:spPr>
      </p:sp>
      <p:sp>
        <p:nvSpPr>
          <p:cNvPr id="5" name="Text 2"/>
          <p:cNvSpPr/>
          <p:nvPr/>
        </p:nvSpPr>
        <p:spPr>
          <a:xfrm>
            <a:off x="4384000" y="6539925"/>
            <a:ext cx="485656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Male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5022056" y="6539925"/>
            <a:ext cx="239316" cy="239316"/>
          </a:xfrm>
          <a:prstGeom prst="roundRect">
            <a:avLst>
              <a:gd name="adj" fmla="val 7642"/>
            </a:avLst>
          </a:prstGeom>
          <a:solidFill>
            <a:srgbClr val="28F1DE"/>
          </a:solidFill>
          <a:ln/>
        </p:spPr>
      </p:sp>
      <p:sp>
        <p:nvSpPr>
          <p:cNvPr id="7" name="Text 4"/>
          <p:cNvSpPr/>
          <p:nvPr/>
        </p:nvSpPr>
        <p:spPr>
          <a:xfrm>
            <a:off x="5322332" y="6539925"/>
            <a:ext cx="739735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Female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9645491" y="2912031"/>
            <a:ext cx="415468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Gender Distribution Analysis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645491" y="3855244"/>
            <a:ext cx="41546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Breakdown of total purchase revenue across customer gender segments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9645491" y="4836676"/>
            <a:ext cx="4154686" cy="1532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Identifies primary revenue sources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Guides targeted marketing campaigns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Reveals customer base composition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455" y="1039654"/>
            <a:ext cx="5280422" cy="659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Smart Spenders</a:t>
            </a:r>
            <a:endParaRPr lang="en-US" sz="4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5455" y="2251710"/>
            <a:ext cx="8296989" cy="47015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7514" y="2237184"/>
            <a:ext cx="4112300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High-Value Discount Users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9637514" y="2777609"/>
            <a:ext cx="4214932" cy="695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Customers applying discounts while maintaining above-average spend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9637514" y="3709749"/>
            <a:ext cx="4214932" cy="1684615"/>
          </a:xfrm>
          <a:prstGeom prst="roundRect">
            <a:avLst>
              <a:gd name="adj" fmla="val 1998"/>
            </a:avLst>
          </a:prstGeom>
          <a:solidFill>
            <a:srgbClr val="304755"/>
          </a:solidFill>
          <a:ln/>
        </p:spPr>
      </p:sp>
      <p:sp>
        <p:nvSpPr>
          <p:cNvPr id="7" name="Text 4"/>
          <p:cNvSpPr/>
          <p:nvPr/>
        </p:nvSpPr>
        <p:spPr>
          <a:xfrm>
            <a:off x="9861828" y="3934063"/>
            <a:ext cx="2640211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Strategic Insight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9861828" y="4474488"/>
            <a:ext cx="3766304" cy="695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Discount codes don't always reduce revenue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9637514" y="5604748"/>
            <a:ext cx="4214932" cy="1336834"/>
          </a:xfrm>
          <a:prstGeom prst="roundRect">
            <a:avLst>
              <a:gd name="adj" fmla="val 2518"/>
            </a:avLst>
          </a:prstGeom>
          <a:solidFill>
            <a:srgbClr val="304755"/>
          </a:solidFill>
          <a:ln/>
        </p:spPr>
      </p:sp>
      <p:sp>
        <p:nvSpPr>
          <p:cNvPr id="10" name="Text 7"/>
          <p:cNvSpPr/>
          <p:nvPr/>
        </p:nvSpPr>
        <p:spPr>
          <a:xfrm>
            <a:off x="9861828" y="5829062"/>
            <a:ext cx="3052167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Customer Behavior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9861828" y="6369487"/>
            <a:ext cx="3766304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Premium buyers leverage promotions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36439" y="701873"/>
            <a:ext cx="5407819" cy="568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Top-Rated Products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6439" y="1582817"/>
            <a:ext cx="1735931" cy="17359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36439" y="3513892"/>
            <a:ext cx="2960965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Wireless Headphones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036439" y="3891915"/>
            <a:ext cx="2992993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4.85 average rating</a:t>
            </a:r>
            <a:endParaRPr lang="en-US" sz="15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576" y="1582817"/>
            <a:ext cx="1735931" cy="173593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224576" y="3513892"/>
            <a:ext cx="2274808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Running Shoes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4224576" y="3891915"/>
            <a:ext cx="2992993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4.82 average rating</a:t>
            </a:r>
            <a:endParaRPr lang="en-US" sz="15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712" y="1582817"/>
            <a:ext cx="1735931" cy="173593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12712" y="3513892"/>
            <a:ext cx="2526625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Designer Handbag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7412712" y="3891915"/>
            <a:ext cx="2992993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4.79 average rating</a:t>
            </a:r>
            <a:endParaRPr lang="en-US" sz="15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0849" y="1582817"/>
            <a:ext cx="1735931" cy="173593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600849" y="3513892"/>
            <a:ext cx="2274808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Fitness Tracker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10600849" y="3891915"/>
            <a:ext cx="2992993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4.76 average rating</a:t>
            </a:r>
            <a:endParaRPr lang="en-US" sz="15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439" y="4483775"/>
            <a:ext cx="1735931" cy="173593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036439" y="6414849"/>
            <a:ext cx="2526983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Bluetooth Speaker</a:t>
            </a:r>
            <a:endParaRPr lang="en-US" sz="1750" dirty="0"/>
          </a:p>
        </p:txBody>
      </p:sp>
      <p:sp>
        <p:nvSpPr>
          <p:cNvPr id="17" name="Text 10"/>
          <p:cNvSpPr/>
          <p:nvPr/>
        </p:nvSpPr>
        <p:spPr>
          <a:xfrm>
            <a:off x="1036439" y="6792873"/>
            <a:ext cx="2992993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4.74 average rating</a:t>
            </a:r>
            <a:endParaRPr lang="en-US" sz="1500" dirty="0"/>
          </a:p>
        </p:txBody>
      </p:sp>
      <p:sp>
        <p:nvSpPr>
          <p:cNvPr id="18" name="Text 11"/>
          <p:cNvSpPr/>
          <p:nvPr/>
        </p:nvSpPr>
        <p:spPr>
          <a:xfrm>
            <a:off x="1036439" y="7248049"/>
            <a:ext cx="12557403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Customer satisfaction leaders driving brand reputation and repeat purchases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13579"/>
            <a:ext cx="878371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Shipping Impact on Spend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345769"/>
            <a:ext cx="8216265" cy="46010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45491" y="2750463"/>
            <a:ext cx="415468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Premium Shipping Signals Higher Value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645491" y="3693676"/>
            <a:ext cx="41546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Express shipping customers spend 15% more per transaction on average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9645491" y="4728924"/>
            <a:ext cx="4154686" cy="1783199"/>
          </a:xfrm>
          <a:prstGeom prst="roundRect">
            <a:avLst>
              <a:gd name="adj" fmla="val 2014"/>
            </a:avLst>
          </a:prstGeom>
          <a:solidFill>
            <a:srgbClr val="054842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4807" y="5092898"/>
            <a:ext cx="299204" cy="23931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423327" y="5028009"/>
            <a:ext cx="3137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Recommendation: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Promote express shipping at checkout to increase cart values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7315" y="1568887"/>
            <a:ext cx="7168039" cy="547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Subscription Value Analysis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6137315" y="2425660"/>
            <a:ext cx="2493645" cy="613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800"/>
              </a:lnSpc>
              <a:buNone/>
            </a:pPr>
            <a:r>
              <a:rPr lang="en-US" sz="4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2,847</a:t>
            </a:r>
            <a:endParaRPr lang="en-US" sz="4800" dirty="0"/>
          </a:p>
        </p:txBody>
      </p:sp>
      <p:sp>
        <p:nvSpPr>
          <p:cNvPr id="5" name="Text 2"/>
          <p:cNvSpPr/>
          <p:nvPr/>
        </p:nvSpPr>
        <p:spPr>
          <a:xfrm>
            <a:off x="6246971" y="3240762"/>
            <a:ext cx="2274332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Total Subscribers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137315" y="3600926"/>
            <a:ext cx="2493645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Active membership base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8811578" y="2425660"/>
            <a:ext cx="2493645" cy="613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800"/>
              </a:lnSpc>
              <a:buNone/>
            </a:pPr>
            <a:r>
              <a:rPr lang="en-US" sz="4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$73.20</a:t>
            </a:r>
            <a:endParaRPr lang="en-US" sz="4800" dirty="0"/>
          </a:p>
        </p:txBody>
      </p:sp>
      <p:sp>
        <p:nvSpPr>
          <p:cNvPr id="8" name="Text 5"/>
          <p:cNvSpPr/>
          <p:nvPr/>
        </p:nvSpPr>
        <p:spPr>
          <a:xfrm>
            <a:off x="8811578" y="3240762"/>
            <a:ext cx="2493645" cy="546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Avg Subscriber Spend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8811578" y="3874413"/>
            <a:ext cx="2493645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Per transaction value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11485840" y="2425660"/>
            <a:ext cx="2493645" cy="613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800"/>
              </a:lnSpc>
              <a:buNone/>
            </a:pPr>
            <a:r>
              <a:rPr lang="en-US" sz="4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$208K</a:t>
            </a:r>
            <a:endParaRPr lang="en-US" sz="4800" dirty="0"/>
          </a:p>
        </p:txBody>
      </p:sp>
      <p:sp>
        <p:nvSpPr>
          <p:cNvPr id="11" name="Text 8"/>
          <p:cNvSpPr/>
          <p:nvPr/>
        </p:nvSpPr>
        <p:spPr>
          <a:xfrm>
            <a:off x="11485840" y="3240762"/>
            <a:ext cx="2493645" cy="546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Subscriber Revenue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11485840" y="3874413"/>
            <a:ext cx="2493645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Total contribution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8811578" y="4520684"/>
            <a:ext cx="2493645" cy="613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800"/>
              </a:lnSpc>
              <a:buNone/>
            </a:pPr>
            <a:r>
              <a:rPr lang="en-US" sz="4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$51.60</a:t>
            </a:r>
            <a:endParaRPr lang="en-US" sz="4800" dirty="0"/>
          </a:p>
        </p:txBody>
      </p:sp>
      <p:sp>
        <p:nvSpPr>
          <p:cNvPr id="14" name="Text 11"/>
          <p:cNvSpPr/>
          <p:nvPr/>
        </p:nvSpPr>
        <p:spPr>
          <a:xfrm>
            <a:off x="8811578" y="5335786"/>
            <a:ext cx="2493645" cy="546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Non-Subscriber Avg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8811578" y="5969437"/>
            <a:ext cx="2493645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Lower per-transaction spend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137315" y="6396276"/>
            <a:ext cx="7842171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Subscribers generate </a:t>
            </a:r>
            <a:pPr algn="l" indent="0" marL="0">
              <a:lnSpc>
                <a:spcPts val="2050"/>
              </a:lnSpc>
              <a:buNone/>
            </a:pPr>
            <a:r>
              <a:rPr lang="en-US" sz="1450" dirty="0">
                <a:solidFill>
                  <a:srgbClr val="CAD6DE"/>
                </a:solidFill>
                <a:highlight>
                  <a:srgbClr val="0A988B"/>
                </a:highlight>
                <a:latin typeface="Cabin" pitchFamily="34" charset="0"/>
                <a:ea typeface="Cabin" pitchFamily="34" charset="-122"/>
                <a:cs typeface="Cabin" pitchFamily="34" charset="-120"/>
              </a:rPr>
              <a:t>42% higher average purchase value</a:t>
            </a:r>
            <a:pPr algn="l" indent="0" marL="0">
              <a:lnSpc>
                <a:spcPts val="2050"/>
              </a:lnSpc>
              <a:buNone/>
            </a:pPr>
            <a:r>
              <a:rPr lang="en-US" sz="14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and drive significant revenue concentration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97913"/>
            <a:ext cx="860583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Discount-Driven Products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197656"/>
            <a:ext cx="573964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Top 5 Products by Discount Usage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290857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Items most frequently purchased with promotional codes</a:t>
            </a:r>
            <a:endParaRPr lang="en-US" sz="1850" dirty="0"/>
          </a:p>
        </p:txBody>
      </p:sp>
      <p:sp>
        <p:nvSpPr>
          <p:cNvPr id="5" name="Shape 3"/>
          <p:cNvSpPr/>
          <p:nvPr/>
        </p:nvSpPr>
        <p:spPr>
          <a:xfrm>
            <a:off x="837724" y="3680460"/>
            <a:ext cx="3111222" cy="299204"/>
          </a:xfrm>
          <a:prstGeom prst="roundRect">
            <a:avLst>
              <a:gd name="adj" fmla="val 12001"/>
            </a:avLst>
          </a:prstGeom>
          <a:solidFill>
            <a:srgbClr val="304755"/>
          </a:solidFill>
          <a:ln/>
        </p:spPr>
      </p:sp>
      <p:sp>
        <p:nvSpPr>
          <p:cNvPr id="6" name="Shape 4"/>
          <p:cNvSpPr/>
          <p:nvPr/>
        </p:nvSpPr>
        <p:spPr>
          <a:xfrm>
            <a:off x="837724" y="3680460"/>
            <a:ext cx="2426732" cy="299204"/>
          </a:xfrm>
          <a:prstGeom prst="roundRect">
            <a:avLst>
              <a:gd name="adj" fmla="val 12001"/>
            </a:avLst>
          </a:prstGeom>
          <a:solidFill>
            <a:srgbClr val="0A988B"/>
          </a:solidFill>
          <a:ln/>
        </p:spPr>
      </p:sp>
      <p:sp>
        <p:nvSpPr>
          <p:cNvPr id="7" name="Text 5"/>
          <p:cNvSpPr/>
          <p:nvPr/>
        </p:nvSpPr>
        <p:spPr>
          <a:xfrm>
            <a:off x="4128373" y="3680460"/>
            <a:ext cx="828199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78%</a:t>
            </a:r>
            <a:endParaRPr lang="en-US" sz="2350" dirty="0"/>
          </a:p>
        </p:txBody>
      </p:sp>
      <p:sp>
        <p:nvSpPr>
          <p:cNvPr id="8" name="Text 6"/>
          <p:cNvSpPr/>
          <p:nvPr/>
        </p:nvSpPr>
        <p:spPr>
          <a:xfrm>
            <a:off x="837724" y="427874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Sneakers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5255776" y="3680460"/>
            <a:ext cx="3130629" cy="299204"/>
          </a:xfrm>
          <a:prstGeom prst="roundRect">
            <a:avLst>
              <a:gd name="adj" fmla="val 12001"/>
            </a:avLst>
          </a:prstGeom>
          <a:solidFill>
            <a:srgbClr val="304755"/>
          </a:solidFill>
          <a:ln/>
        </p:spPr>
      </p:sp>
      <p:sp>
        <p:nvSpPr>
          <p:cNvPr id="10" name="Shape 8"/>
          <p:cNvSpPr/>
          <p:nvPr/>
        </p:nvSpPr>
        <p:spPr>
          <a:xfrm>
            <a:off x="5255776" y="3680460"/>
            <a:ext cx="2253972" cy="299204"/>
          </a:xfrm>
          <a:prstGeom prst="roundRect">
            <a:avLst>
              <a:gd name="adj" fmla="val 12001"/>
            </a:avLst>
          </a:prstGeom>
          <a:solidFill>
            <a:srgbClr val="0A988B"/>
          </a:solidFill>
          <a:ln/>
        </p:spPr>
      </p:sp>
      <p:sp>
        <p:nvSpPr>
          <p:cNvPr id="11" name="Text 9"/>
          <p:cNvSpPr/>
          <p:nvPr/>
        </p:nvSpPr>
        <p:spPr>
          <a:xfrm>
            <a:off x="8565833" y="3680460"/>
            <a:ext cx="80879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72%</a:t>
            </a:r>
            <a:endParaRPr lang="en-US" sz="2350" dirty="0"/>
          </a:p>
        </p:txBody>
      </p:sp>
      <p:sp>
        <p:nvSpPr>
          <p:cNvPr id="12" name="Text 10"/>
          <p:cNvSpPr/>
          <p:nvPr/>
        </p:nvSpPr>
        <p:spPr>
          <a:xfrm>
            <a:off x="5255776" y="427874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Backpack</a:t>
            </a:r>
            <a:endParaRPr lang="en-US" sz="2200" dirty="0"/>
          </a:p>
        </p:txBody>
      </p:sp>
      <p:sp>
        <p:nvSpPr>
          <p:cNvPr id="13" name="Shape 11"/>
          <p:cNvSpPr/>
          <p:nvPr/>
        </p:nvSpPr>
        <p:spPr>
          <a:xfrm>
            <a:off x="9673828" y="3680460"/>
            <a:ext cx="3075027" cy="299204"/>
          </a:xfrm>
          <a:prstGeom prst="roundRect">
            <a:avLst>
              <a:gd name="adj" fmla="val 12001"/>
            </a:avLst>
          </a:prstGeom>
          <a:solidFill>
            <a:srgbClr val="304755"/>
          </a:solidFill>
          <a:ln/>
        </p:spPr>
      </p:sp>
      <p:sp>
        <p:nvSpPr>
          <p:cNvPr id="14" name="Shape 12"/>
          <p:cNvSpPr/>
          <p:nvPr/>
        </p:nvSpPr>
        <p:spPr>
          <a:xfrm>
            <a:off x="9673828" y="3680460"/>
            <a:ext cx="2090976" cy="299204"/>
          </a:xfrm>
          <a:prstGeom prst="roundRect">
            <a:avLst>
              <a:gd name="adj" fmla="val 12001"/>
            </a:avLst>
          </a:prstGeom>
          <a:solidFill>
            <a:srgbClr val="0A988B"/>
          </a:solidFill>
          <a:ln/>
        </p:spPr>
      </p:sp>
      <p:sp>
        <p:nvSpPr>
          <p:cNvPr id="15" name="Text 13"/>
          <p:cNvSpPr/>
          <p:nvPr/>
        </p:nvSpPr>
        <p:spPr>
          <a:xfrm>
            <a:off x="12928283" y="3680460"/>
            <a:ext cx="864394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68%</a:t>
            </a:r>
            <a:endParaRPr lang="en-US" sz="2350" dirty="0"/>
          </a:p>
        </p:txBody>
      </p:sp>
      <p:sp>
        <p:nvSpPr>
          <p:cNvPr id="16" name="Text 14"/>
          <p:cNvSpPr/>
          <p:nvPr/>
        </p:nvSpPr>
        <p:spPr>
          <a:xfrm>
            <a:off x="9673828" y="427874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T-Shirt</a:t>
            </a:r>
            <a:endParaRPr lang="en-US" sz="2200" dirty="0"/>
          </a:p>
        </p:txBody>
      </p:sp>
      <p:sp>
        <p:nvSpPr>
          <p:cNvPr id="17" name="Shape 15"/>
          <p:cNvSpPr/>
          <p:nvPr/>
        </p:nvSpPr>
        <p:spPr>
          <a:xfrm>
            <a:off x="837724" y="5229106"/>
            <a:ext cx="3098602" cy="299204"/>
          </a:xfrm>
          <a:prstGeom prst="roundRect">
            <a:avLst>
              <a:gd name="adj" fmla="val 12001"/>
            </a:avLst>
          </a:prstGeom>
          <a:solidFill>
            <a:srgbClr val="304755"/>
          </a:solidFill>
          <a:ln/>
        </p:spPr>
      </p:sp>
      <p:sp>
        <p:nvSpPr>
          <p:cNvPr id="18" name="Shape 16"/>
          <p:cNvSpPr/>
          <p:nvPr/>
        </p:nvSpPr>
        <p:spPr>
          <a:xfrm>
            <a:off x="837724" y="5229106"/>
            <a:ext cx="2014061" cy="299204"/>
          </a:xfrm>
          <a:prstGeom prst="roundRect">
            <a:avLst>
              <a:gd name="adj" fmla="val 12001"/>
            </a:avLst>
          </a:prstGeom>
          <a:solidFill>
            <a:srgbClr val="0A988B"/>
          </a:solidFill>
          <a:ln/>
        </p:spPr>
      </p:sp>
      <p:sp>
        <p:nvSpPr>
          <p:cNvPr id="19" name="Text 17"/>
          <p:cNvSpPr/>
          <p:nvPr/>
        </p:nvSpPr>
        <p:spPr>
          <a:xfrm>
            <a:off x="4115753" y="5229106"/>
            <a:ext cx="840819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65%</a:t>
            </a:r>
            <a:endParaRPr lang="en-US" sz="2350" dirty="0"/>
          </a:p>
        </p:txBody>
      </p:sp>
      <p:sp>
        <p:nvSpPr>
          <p:cNvPr id="20" name="Text 18"/>
          <p:cNvSpPr/>
          <p:nvPr/>
        </p:nvSpPr>
        <p:spPr>
          <a:xfrm>
            <a:off x="837724" y="58273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Jeans</a:t>
            </a:r>
            <a:endParaRPr lang="en-US" sz="2200" dirty="0"/>
          </a:p>
        </p:txBody>
      </p:sp>
      <p:sp>
        <p:nvSpPr>
          <p:cNvPr id="21" name="Shape 19"/>
          <p:cNvSpPr/>
          <p:nvPr/>
        </p:nvSpPr>
        <p:spPr>
          <a:xfrm>
            <a:off x="5255776" y="5229106"/>
            <a:ext cx="3189565" cy="299204"/>
          </a:xfrm>
          <a:prstGeom prst="roundRect">
            <a:avLst>
              <a:gd name="adj" fmla="val 12001"/>
            </a:avLst>
          </a:prstGeom>
          <a:solidFill>
            <a:srgbClr val="304755"/>
          </a:solidFill>
          <a:ln/>
        </p:spPr>
      </p:sp>
      <p:sp>
        <p:nvSpPr>
          <p:cNvPr id="22" name="Shape 20"/>
          <p:cNvSpPr/>
          <p:nvPr/>
        </p:nvSpPr>
        <p:spPr>
          <a:xfrm>
            <a:off x="5255776" y="5229106"/>
            <a:ext cx="1945600" cy="299204"/>
          </a:xfrm>
          <a:prstGeom prst="roundRect">
            <a:avLst>
              <a:gd name="adj" fmla="val 12001"/>
            </a:avLst>
          </a:prstGeom>
          <a:solidFill>
            <a:srgbClr val="0A988B"/>
          </a:solidFill>
          <a:ln/>
        </p:spPr>
      </p:sp>
      <p:sp>
        <p:nvSpPr>
          <p:cNvPr id="23" name="Text 21"/>
          <p:cNvSpPr/>
          <p:nvPr/>
        </p:nvSpPr>
        <p:spPr>
          <a:xfrm>
            <a:off x="8624768" y="5229106"/>
            <a:ext cx="74985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61%</a:t>
            </a:r>
            <a:endParaRPr lang="en-US" sz="2350" dirty="0"/>
          </a:p>
        </p:txBody>
      </p:sp>
      <p:sp>
        <p:nvSpPr>
          <p:cNvPr id="24" name="Text 22"/>
          <p:cNvSpPr/>
          <p:nvPr/>
        </p:nvSpPr>
        <p:spPr>
          <a:xfrm>
            <a:off x="5255776" y="58273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Dress Shirt</a:t>
            </a:r>
            <a:endParaRPr lang="en-US" sz="2200" dirty="0"/>
          </a:p>
        </p:txBody>
      </p:sp>
      <p:sp>
        <p:nvSpPr>
          <p:cNvPr id="25" name="Text 23"/>
          <p:cNvSpPr/>
          <p:nvPr/>
        </p:nvSpPr>
        <p:spPr>
          <a:xfrm>
            <a:off x="837724" y="644854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Price-sensitive categories requiring strategic promotional balance to maintain margins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98696" y="807720"/>
            <a:ext cx="7806928" cy="572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Customer Loyalty Segments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858560" y="1616869"/>
            <a:ext cx="4393287" cy="5804892"/>
          </a:xfrm>
          <a:prstGeom prst="roundRect">
            <a:avLst>
              <a:gd name="adj" fmla="val 664"/>
            </a:avLst>
          </a:prstGeom>
          <a:solidFill>
            <a:srgbClr val="0A988B"/>
          </a:solidFill>
          <a:ln/>
        </p:spPr>
      </p:sp>
      <p:sp>
        <p:nvSpPr>
          <p:cNvPr id="4" name="Text 2"/>
          <p:cNvSpPr/>
          <p:nvPr/>
        </p:nvSpPr>
        <p:spPr>
          <a:xfrm>
            <a:off x="1052989" y="1774865"/>
            <a:ext cx="3243263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Segmentation Strategy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1052989" y="2218849"/>
            <a:ext cx="4004429" cy="564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Customers categorized by purchase history patterns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1052989" y="2960727"/>
            <a:ext cx="194429" cy="24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01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1052989" y="3268385"/>
            <a:ext cx="4004429" cy="2286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8" name="Text 6"/>
          <p:cNvSpPr/>
          <p:nvPr/>
        </p:nvSpPr>
        <p:spPr>
          <a:xfrm>
            <a:off x="1052989" y="3411260"/>
            <a:ext cx="2288500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New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1052989" y="3855244"/>
            <a:ext cx="4004429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 previous purchase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1052989" y="4441150"/>
            <a:ext cx="194429" cy="24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02</a:t>
            </a:r>
            <a:endParaRPr lang="en-US" sz="1500" dirty="0"/>
          </a:p>
        </p:txBody>
      </p:sp>
      <p:sp>
        <p:nvSpPr>
          <p:cNvPr id="11" name="Shape 9"/>
          <p:cNvSpPr/>
          <p:nvPr/>
        </p:nvSpPr>
        <p:spPr>
          <a:xfrm>
            <a:off x="1052989" y="4748808"/>
            <a:ext cx="4004429" cy="2286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12" name="Text 10"/>
          <p:cNvSpPr/>
          <p:nvPr/>
        </p:nvSpPr>
        <p:spPr>
          <a:xfrm>
            <a:off x="1052989" y="4891683"/>
            <a:ext cx="2288500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Returning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1052989" y="5335667"/>
            <a:ext cx="4004429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2-10 purchases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1052989" y="5921573"/>
            <a:ext cx="194429" cy="243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5" name="Shape 13"/>
          <p:cNvSpPr/>
          <p:nvPr/>
        </p:nvSpPr>
        <p:spPr>
          <a:xfrm>
            <a:off x="1052989" y="6229231"/>
            <a:ext cx="4004429" cy="2286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16" name="Text 14"/>
          <p:cNvSpPr/>
          <p:nvPr/>
        </p:nvSpPr>
        <p:spPr>
          <a:xfrm>
            <a:off x="1052989" y="6372106"/>
            <a:ext cx="2288500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Loyal</a:t>
            </a:r>
            <a:endParaRPr lang="en-US" sz="1800" dirty="0"/>
          </a:p>
        </p:txBody>
      </p:sp>
      <p:sp>
        <p:nvSpPr>
          <p:cNvPr id="17" name="Text 15"/>
          <p:cNvSpPr/>
          <p:nvPr/>
        </p:nvSpPr>
        <p:spPr>
          <a:xfrm>
            <a:off x="1052989" y="6816090"/>
            <a:ext cx="4004429" cy="282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11+ purchases</a:t>
            </a:r>
            <a:endParaRPr lang="en-US" sz="1500" dirty="0"/>
          </a:p>
        </p:txBody>
      </p:sp>
      <p:pic>
        <p:nvPicPr>
          <p:cNvPr id="1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93913" y="2266593"/>
            <a:ext cx="8045291" cy="4280297"/>
          </a:xfrm>
          <a:prstGeom prst="rect">
            <a:avLst/>
          </a:prstGeom>
        </p:spPr>
      </p:pic>
      <p:sp>
        <p:nvSpPr>
          <p:cNvPr id="19" name="Shape 16"/>
          <p:cNvSpPr/>
          <p:nvPr/>
        </p:nvSpPr>
        <p:spPr>
          <a:xfrm>
            <a:off x="7543919" y="6577370"/>
            <a:ext cx="194429" cy="194429"/>
          </a:xfrm>
          <a:prstGeom prst="roundRect">
            <a:avLst>
              <a:gd name="adj" fmla="val 9406"/>
            </a:avLst>
          </a:prstGeom>
          <a:solidFill>
            <a:srgbClr val="054842"/>
          </a:solidFill>
          <a:ln/>
        </p:spPr>
      </p:sp>
      <p:sp>
        <p:nvSpPr>
          <p:cNvPr id="20" name="Text 17"/>
          <p:cNvSpPr/>
          <p:nvPr/>
        </p:nvSpPr>
        <p:spPr>
          <a:xfrm>
            <a:off x="7799308" y="6577370"/>
            <a:ext cx="374690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New</a:t>
            </a:r>
            <a:endParaRPr lang="en-US" sz="1500" dirty="0"/>
          </a:p>
        </p:txBody>
      </p:sp>
      <p:sp>
        <p:nvSpPr>
          <p:cNvPr id="21" name="Shape 18"/>
          <p:cNvSpPr/>
          <p:nvPr/>
        </p:nvSpPr>
        <p:spPr>
          <a:xfrm>
            <a:off x="9090065" y="6577370"/>
            <a:ext cx="194429" cy="194429"/>
          </a:xfrm>
          <a:prstGeom prst="roundRect">
            <a:avLst>
              <a:gd name="adj" fmla="val 9406"/>
            </a:avLst>
          </a:prstGeom>
          <a:solidFill>
            <a:srgbClr val="0DC7B6"/>
          </a:solidFill>
          <a:ln/>
        </p:spPr>
      </p:sp>
      <p:sp>
        <p:nvSpPr>
          <p:cNvPr id="22" name="Text 19"/>
          <p:cNvSpPr/>
          <p:nvPr/>
        </p:nvSpPr>
        <p:spPr>
          <a:xfrm>
            <a:off x="9345454" y="6577370"/>
            <a:ext cx="797362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Returning</a:t>
            </a:r>
            <a:endParaRPr lang="en-US" sz="1500" dirty="0"/>
          </a:p>
        </p:txBody>
      </p:sp>
      <p:sp>
        <p:nvSpPr>
          <p:cNvPr id="23" name="Shape 20"/>
          <p:cNvSpPr/>
          <p:nvPr/>
        </p:nvSpPr>
        <p:spPr>
          <a:xfrm>
            <a:off x="11059001" y="6577370"/>
            <a:ext cx="194429" cy="194429"/>
          </a:xfrm>
          <a:prstGeom prst="roundRect">
            <a:avLst>
              <a:gd name="adj" fmla="val 9406"/>
            </a:avLst>
          </a:prstGeom>
          <a:solidFill>
            <a:srgbClr val="67F5E8"/>
          </a:solidFill>
          <a:ln/>
        </p:spPr>
      </p:sp>
      <p:sp>
        <p:nvSpPr>
          <p:cNvPr id="24" name="Text 21"/>
          <p:cNvSpPr/>
          <p:nvPr/>
        </p:nvSpPr>
        <p:spPr>
          <a:xfrm>
            <a:off x="11314390" y="6577370"/>
            <a:ext cx="436602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Loyal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4736" y="775930"/>
            <a:ext cx="6291858" cy="625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Category Bestsellers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44736" y="1779984"/>
            <a:ext cx="13140928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Top 3 performing products within each category reveal customer preferences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44736" y="2314218"/>
            <a:ext cx="6475928" cy="1948696"/>
          </a:xfrm>
          <a:prstGeom prst="roundRect">
            <a:avLst>
              <a:gd name="adj" fmla="val 1638"/>
            </a:avLst>
          </a:prstGeom>
          <a:solidFill>
            <a:srgbClr val="304755"/>
          </a:solidFill>
          <a:ln/>
        </p:spPr>
      </p:sp>
      <p:sp>
        <p:nvSpPr>
          <p:cNvPr id="5" name="Text 3"/>
          <p:cNvSpPr/>
          <p:nvPr/>
        </p:nvSpPr>
        <p:spPr>
          <a:xfrm>
            <a:off x="957501" y="2526983"/>
            <a:ext cx="2503289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Clothing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957501" y="2953345"/>
            <a:ext cx="6050399" cy="964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1"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Jeans</a:t>
            </a:r>
            <a:endParaRPr lang="en-US" sz="1650" dirty="0"/>
          </a:p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2"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T-Shirt</a:t>
            </a:r>
            <a:endParaRPr lang="en-US" sz="1650" dirty="0"/>
          </a:p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3"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Dress Shirt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7409736" y="2314218"/>
            <a:ext cx="6475928" cy="1948696"/>
          </a:xfrm>
          <a:prstGeom prst="roundRect">
            <a:avLst>
              <a:gd name="adj" fmla="val 1638"/>
            </a:avLst>
          </a:prstGeom>
          <a:solidFill>
            <a:srgbClr val="304755"/>
          </a:solidFill>
          <a:ln/>
        </p:spPr>
      </p:sp>
      <p:sp>
        <p:nvSpPr>
          <p:cNvPr id="8" name="Text 6"/>
          <p:cNvSpPr/>
          <p:nvPr/>
        </p:nvSpPr>
        <p:spPr>
          <a:xfrm>
            <a:off x="7622500" y="2526983"/>
            <a:ext cx="2503289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Footwear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7622500" y="2953345"/>
            <a:ext cx="6050399" cy="964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1"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Sneakers</a:t>
            </a:r>
            <a:endParaRPr lang="en-US" sz="1650" dirty="0"/>
          </a:p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2"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Running Shoes</a:t>
            </a:r>
            <a:endParaRPr lang="en-US" sz="1650" dirty="0"/>
          </a:p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3"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Sandals</a:t>
            </a:r>
            <a:endParaRPr lang="en-US" sz="1650" dirty="0"/>
          </a:p>
        </p:txBody>
      </p:sp>
      <p:sp>
        <p:nvSpPr>
          <p:cNvPr id="10" name="Shape 8"/>
          <p:cNvSpPr/>
          <p:nvPr/>
        </p:nvSpPr>
        <p:spPr>
          <a:xfrm>
            <a:off x="744736" y="4187611"/>
            <a:ext cx="6475928" cy="1948696"/>
          </a:xfrm>
          <a:prstGeom prst="roundRect">
            <a:avLst>
              <a:gd name="adj" fmla="val 1638"/>
            </a:avLst>
          </a:prstGeom>
          <a:solidFill>
            <a:srgbClr val="304755"/>
          </a:solidFill>
          <a:ln/>
        </p:spPr>
      </p:sp>
      <p:sp>
        <p:nvSpPr>
          <p:cNvPr id="11" name="Text 9"/>
          <p:cNvSpPr/>
          <p:nvPr/>
        </p:nvSpPr>
        <p:spPr>
          <a:xfrm>
            <a:off x="957501" y="4400375"/>
            <a:ext cx="2503289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Electronics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957501" y="4826738"/>
            <a:ext cx="6050399" cy="964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1"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Headphones</a:t>
            </a:r>
            <a:endParaRPr lang="en-US" sz="1650" dirty="0"/>
          </a:p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2"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Fitness Tracker</a:t>
            </a:r>
            <a:endParaRPr lang="en-US" sz="1650" dirty="0"/>
          </a:p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3"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Bluetooth Speaker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7409736" y="4187611"/>
            <a:ext cx="6475928" cy="1948696"/>
          </a:xfrm>
          <a:prstGeom prst="roundRect">
            <a:avLst>
              <a:gd name="adj" fmla="val 1638"/>
            </a:avLst>
          </a:prstGeom>
          <a:solidFill>
            <a:srgbClr val="304755"/>
          </a:solidFill>
          <a:ln/>
        </p:spPr>
      </p:sp>
      <p:sp>
        <p:nvSpPr>
          <p:cNvPr id="14" name="Text 12"/>
          <p:cNvSpPr/>
          <p:nvPr/>
        </p:nvSpPr>
        <p:spPr>
          <a:xfrm>
            <a:off x="7622500" y="4400375"/>
            <a:ext cx="2503289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Accessories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7622500" y="4826738"/>
            <a:ext cx="6050399" cy="964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1"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Handbag</a:t>
            </a:r>
            <a:endParaRPr lang="en-US" sz="1650" dirty="0"/>
          </a:p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2"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Backpack</a:t>
            </a:r>
            <a:endParaRPr lang="en-US" sz="1650" dirty="0"/>
          </a:p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3"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Sunglasses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744736" y="6084697"/>
            <a:ext cx="13140928" cy="840105"/>
          </a:xfrm>
          <a:prstGeom prst="roundRect">
            <a:avLst>
              <a:gd name="adj" fmla="val 3799"/>
            </a:avLst>
          </a:prstGeom>
          <a:solidFill>
            <a:srgbClr val="054842"/>
          </a:solidFill>
          <a:ln/>
        </p:spPr>
      </p:sp>
      <p:pic>
        <p:nvPicPr>
          <p:cNvPr id="1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7501" y="6400570"/>
            <a:ext cx="265867" cy="212765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1436132" y="6326870"/>
            <a:ext cx="12236768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 these insights to optimize inventory, merchandising, and cross-sell recommendations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2026-01-30T15:29:37Z</dcterms:created>
  <dcterms:modified xsi:type="dcterms:W3CDTF">2026-01-30T15:29:37Z</dcterms:modified>
</cp:coreProperties>
</file>